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6" r:id="rId5"/>
    <p:sldId id="267" r:id="rId6"/>
    <p:sldId id="268" r:id="rId7"/>
    <p:sldId id="269" r:id="rId8"/>
    <p:sldId id="270" r:id="rId9"/>
    <p:sldId id="271" r:id="rId10"/>
    <p:sldId id="259" r:id="rId11"/>
    <p:sldId id="272" r:id="rId12"/>
    <p:sldId id="273" r:id="rId13"/>
    <p:sldId id="274" r:id="rId14"/>
    <p:sldId id="275" r:id="rId15"/>
    <p:sldId id="260" r:id="rId16"/>
    <p:sldId id="262" r:id="rId17"/>
    <p:sldId id="263" r:id="rId18"/>
    <p:sldId id="264" r:id="rId19"/>
    <p:sldId id="265" r:id="rId20"/>
  </p:sldIdLst>
  <p:sldSz cx="14630400" cy="8229600"/>
  <p:notesSz cx="8229600" cy="14630400"/>
  <p:embeddedFontLst>
    <p:embeddedFont>
      <p:font typeface="Edwardian Script ITC" panose="030303020407070D0804" pitchFamily="66" charset="0"/>
      <p:regular r:id="rId2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007EBD"/>
    <a:srgbClr val="CCEEFF"/>
    <a:srgbClr val="FBFC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049" autoAdjust="0"/>
  </p:normalViewPr>
  <p:slideViewPr>
    <p:cSldViewPr snapToGrid="0" snapToObjects="1">
      <p:cViewPr>
        <p:scale>
          <a:sx n="55" d="100"/>
          <a:sy n="55" d="100"/>
        </p:scale>
        <p:origin x="652" y="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5672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5.png"/><Relationship Id="rId4" Type="http://schemas.openxmlformats.org/officeDocument/2006/relationships/image" Target="../media/image9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327910"/>
            <a:ext cx="644723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Projet Bigscreen Survey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412331"/>
            <a:ext cx="7556421" cy="1786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Conception et Développement d'un Sondage </a:t>
            </a:r>
            <a:r>
              <a:rPr lang="en-US" sz="37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Utilisateur</a:t>
            </a:r>
            <a:r>
              <a:rPr lang="en-US" sz="37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&amp; </a:t>
            </a:r>
            <a:r>
              <a:rPr lang="en-US" sz="37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d’une</a:t>
            </a:r>
            <a:r>
              <a:rPr lang="en-US" sz="37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administration pour </a:t>
            </a:r>
            <a:r>
              <a:rPr lang="en-US" sz="37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Bigscreen</a:t>
            </a:r>
            <a:endParaRPr lang="en-US" sz="3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55387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N’DJAMBE André - 23 Juillet 2025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780E50B-5A5B-B220-4627-B39CC4667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1690317" y="1690313"/>
            <a:ext cx="8228051" cy="484742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7ADD36F-B036-4CA2-FB36-50A7F0EB58DE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29">
            <a:extLst>
              <a:ext uri="{FF2B5EF4-FFF2-40B4-BE49-F238E27FC236}">
                <a16:creationId xmlns:a16="http://schemas.microsoft.com/office/drawing/2014/main" id="{7CFFAA25-4004-5088-DABB-56CE07A7B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69"/>
            <a:ext cx="14630400" cy="46738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552" y="2660690"/>
            <a:ext cx="7363778" cy="572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Architecture de la Base de Données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0552" y="3494842"/>
            <a:ext cx="13409295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Objectif : Organiser les données pour une gestion efficace du sondage et de ses résultats.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10552" y="4208978"/>
            <a:ext cx="6617375" cy="91440"/>
          </a:xfrm>
          <a:prstGeom prst="roundRect">
            <a:avLst>
              <a:gd name="adj" fmla="val 80138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3657481" y="3970139"/>
            <a:ext cx="523399" cy="523399"/>
          </a:xfrm>
          <a:prstGeom prst="roundRect">
            <a:avLst>
              <a:gd name="adj" fmla="val 174704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814524" y="4100989"/>
            <a:ext cx="209312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07839" y="4667964"/>
            <a:ext cx="2289929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users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07839" y="5058728"/>
            <a:ext cx="622280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Informations sur les sondés (email, token unique).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402354" y="4208978"/>
            <a:ext cx="6617494" cy="91440"/>
          </a:xfrm>
          <a:prstGeom prst="roundRect">
            <a:avLst>
              <a:gd name="adj" fmla="val 80138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10449401" y="3970139"/>
            <a:ext cx="523399" cy="523399"/>
          </a:xfrm>
          <a:prstGeom prst="roundRect">
            <a:avLst>
              <a:gd name="adj" fmla="val 174704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606445" y="4100989"/>
            <a:ext cx="209312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599640" y="4667964"/>
            <a:ext cx="2289929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questions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599640" y="5058728"/>
            <a:ext cx="6222921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Les 20 questions du sondage (texte, type A/B/C, options pour type A).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10552" y="5948363"/>
            <a:ext cx="6617375" cy="91440"/>
          </a:xfrm>
          <a:prstGeom prst="roundRect">
            <a:avLst>
              <a:gd name="adj" fmla="val 80138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3657481" y="5709523"/>
            <a:ext cx="523399" cy="523399"/>
          </a:xfrm>
          <a:prstGeom prst="roundRect">
            <a:avLst>
              <a:gd name="adj" fmla="val 174704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814524" y="5840373"/>
            <a:ext cx="209312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807839" y="6407348"/>
            <a:ext cx="2289929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answers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07839" y="6798112"/>
            <a:ext cx="622280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Les réponses des utilisateurs, liées aux questions et aux utilisateurs.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7402354" y="5948363"/>
            <a:ext cx="6617494" cy="91440"/>
          </a:xfrm>
          <a:prstGeom prst="roundRect">
            <a:avLst>
              <a:gd name="adj" fmla="val 80138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10449401" y="5709523"/>
            <a:ext cx="523399" cy="523399"/>
          </a:xfrm>
          <a:prstGeom prst="roundRect">
            <a:avLst>
              <a:gd name="adj" fmla="val 174704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10606445" y="5840373"/>
            <a:ext cx="209312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4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7599640" y="6407348"/>
            <a:ext cx="2289929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administrators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7599640" y="6798112"/>
            <a:ext cx="6222921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Informations pour l'accès à l'administration.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2"/>
          <p:cNvSpPr/>
          <p:nvPr/>
        </p:nvSpPr>
        <p:spPr>
          <a:xfrm>
            <a:off x="610552" y="7470696"/>
            <a:ext cx="13409295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Relations : Clés primaires et étrangères pour assurer l'intégrité et la cohérence des données.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CE7D2A-0BC7-41E8-FED9-9F7F2D8C4126}"/>
              </a:ext>
            </a:extLst>
          </p:cNvPr>
          <p:cNvSpPr/>
          <p:nvPr/>
        </p:nvSpPr>
        <p:spPr>
          <a:xfrm>
            <a:off x="12636347" y="7711806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48E9736-CE8E-3882-683C-F2069919F127}"/>
              </a:ext>
            </a:extLst>
          </p:cNvPr>
          <p:cNvSpPr/>
          <p:nvPr/>
        </p:nvSpPr>
        <p:spPr>
          <a:xfrm>
            <a:off x="793789" y="881301"/>
            <a:ext cx="781038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Diagramme de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cas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d’utilisation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007132-C05B-5D5F-5B0F-15BBCD54E425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FA23E2C-D76E-500B-F0D0-CA01A4C9F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89" y="2009418"/>
            <a:ext cx="13142548" cy="592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56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15E60BA-0F92-BFD4-B578-9E8602A8C240}"/>
              </a:ext>
            </a:extLst>
          </p:cNvPr>
          <p:cNvSpPr/>
          <p:nvPr/>
        </p:nvSpPr>
        <p:spPr>
          <a:xfrm>
            <a:off x="815823" y="3354588"/>
            <a:ext cx="781038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Diagramme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d’activité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(User)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F7C200-C49D-84AF-2CE5-D9834D77E92E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9B01CFB-816D-8512-5D9A-208C2B88B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0949" y="-1"/>
            <a:ext cx="3525398" cy="822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340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8D364D6-1A7B-ED3B-5817-26E4F345B647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21B4AE2-3799-19C3-AD6A-AB6F3CB19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687" y="0"/>
            <a:ext cx="7740713" cy="8229600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B3437833-F1E0-3E72-4366-398FE7CBC797}"/>
              </a:ext>
            </a:extLst>
          </p:cNvPr>
          <p:cNvSpPr/>
          <p:nvPr/>
        </p:nvSpPr>
        <p:spPr>
          <a:xfrm>
            <a:off x="550720" y="330445"/>
            <a:ext cx="7810383" cy="1428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Diagramme de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cas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</a:t>
            </a:r>
          </a:p>
          <a:p>
            <a:pPr marL="0" indent="0" algn="l">
              <a:lnSpc>
                <a:spcPts val="5850"/>
              </a:lnSpc>
              <a:buNone/>
            </a:pP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d’utilisation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(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Administrateur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)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30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4D79EC-E96F-2DBC-EAB4-C682A160B1D8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02B6021-7557-2BF3-D571-AA632E49B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153" y="1"/>
            <a:ext cx="10704798" cy="82296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0EFACA9-079A-4B86-5435-19D8CB1A257D}"/>
              </a:ext>
            </a:extLst>
          </p:cNvPr>
          <p:cNvSpPr/>
          <p:nvPr/>
        </p:nvSpPr>
        <p:spPr>
          <a:xfrm>
            <a:off x="1" y="1"/>
            <a:ext cx="14630400" cy="8229600"/>
          </a:xfrm>
          <a:prstGeom prst="rect">
            <a:avLst/>
          </a:prstGeom>
          <a:solidFill>
            <a:srgbClr val="7F7F7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1617F0F6-7CBB-EDF3-6EE2-FE90FDB873CD}"/>
              </a:ext>
            </a:extLst>
          </p:cNvPr>
          <p:cNvSpPr/>
          <p:nvPr/>
        </p:nvSpPr>
        <p:spPr>
          <a:xfrm rot="16200000">
            <a:off x="55771" y="3742670"/>
            <a:ext cx="300035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Wireframe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607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560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685" y="3282315"/>
            <a:ext cx="10387965" cy="670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Faciliter le Déploiement de Notre Solution</a:t>
            </a: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15685" y="4259937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Processus clair et documenté pour permettre à tout développeur de déployer le projet.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15685" y="5430441"/>
            <a:ext cx="4297442" cy="204430"/>
          </a:xfrm>
          <a:prstGeom prst="roundRect">
            <a:avLst>
              <a:gd name="adj" fmla="val 4201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20115" y="5839301"/>
            <a:ext cx="2683788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Prérequis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920115" y="6297335"/>
            <a:ext cx="3888581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PHP, Composer, Node.js/npm, </a:t>
            </a:r>
            <a:r>
              <a:rPr lang="en-US" sz="16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Serveur</a:t>
            </a: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Local (</a:t>
            </a:r>
            <a:r>
              <a:rPr lang="en-US" sz="16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Laragon</a:t>
            </a: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), MySQL.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166479" y="5123736"/>
            <a:ext cx="4297442" cy="204430"/>
          </a:xfrm>
          <a:prstGeom prst="roundRect">
            <a:avLst>
              <a:gd name="adj" fmla="val 4201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370909" y="5532596"/>
            <a:ext cx="2683788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Étapes Clés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370909" y="5990630"/>
            <a:ext cx="3888581" cy="1308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Clonage Git, installation dépendances, configuration .env, génération clé, migrations/seeders, compilation Front-end.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9617273" y="4817031"/>
            <a:ext cx="4297442" cy="204430"/>
          </a:xfrm>
          <a:prstGeom prst="roundRect">
            <a:avLst>
              <a:gd name="adj" fmla="val 4201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821704" y="5225891"/>
            <a:ext cx="2750582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Configuration Serveur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9821704" y="5683925"/>
            <a:ext cx="3888581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Pointage vers le dossier public et sécurité des permissions (storage, bootstrap/cache).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8D6D41-BF08-5C13-BCF5-D949C61FCFA2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13EF2053-0B09-8881-41C9-BF9297694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212" y="0"/>
            <a:ext cx="6280188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17057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L’Interface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Utilisateur du Sondage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27255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Page Sondage Unique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871436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20 questions obligatoires (Choix Multiple, Saisie Texte, Échelle Numérique).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503943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Validation spécifique pour l'e-mail.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5844540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Message de remerciement et URL unique après soumission.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856321" y="3272552"/>
            <a:ext cx="3501509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Page de Consultation des Réponses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6321" y="4243507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Affichage des 20 questions et des réponses de l'utilisateur.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56321" y="541151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Sécurité : URL unique sans ID direct de l'utilisateur.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629870" y="824627"/>
            <a:ext cx="7836694" cy="1225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L'Interface de Gestion pour Bigscreen</a:t>
            </a:r>
            <a:endParaRPr lang="en-US" sz="3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629870" y="2330410"/>
            <a:ext cx="7836694" cy="1136333"/>
          </a:xfrm>
          <a:prstGeom prst="roundRect">
            <a:avLst>
              <a:gd name="adj" fmla="val 6904"/>
            </a:avLst>
          </a:prstGeom>
          <a:noFill/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5652730" y="2353270"/>
            <a:ext cx="747117" cy="1090613"/>
          </a:xfrm>
          <a:prstGeom prst="roundRect">
            <a:avLst>
              <a:gd name="adj" fmla="val 6828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882402" y="2723436"/>
            <a:ext cx="280154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586537" y="2539960"/>
            <a:ext cx="2451497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Accès Sécurisé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586537" y="2958346"/>
            <a:ext cx="6857167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Page de login dédiée (/administration) avec identifiants uniques.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629870" y="3653433"/>
            <a:ext cx="7836694" cy="1136333"/>
          </a:xfrm>
          <a:prstGeom prst="roundRect">
            <a:avLst>
              <a:gd name="adj" fmla="val 6904"/>
            </a:avLst>
          </a:prstGeom>
          <a:noFill/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652730" y="3676293"/>
            <a:ext cx="747117" cy="1090613"/>
          </a:xfrm>
          <a:prstGeom prst="roundRect">
            <a:avLst>
              <a:gd name="adj" fmla="val 6828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882402" y="4046458"/>
            <a:ext cx="280154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86537" y="3862983"/>
            <a:ext cx="2451497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Tableau de Bord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586537" y="4281368"/>
            <a:ext cx="6857167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Statistiques visuelles (graphiques) pour analyser les données du sondage.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5629870" y="4976455"/>
            <a:ext cx="7836694" cy="1136333"/>
          </a:xfrm>
          <a:prstGeom prst="roundRect">
            <a:avLst>
              <a:gd name="adj" fmla="val 6904"/>
            </a:avLst>
          </a:prstGeom>
          <a:noFill/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5652730" y="4999315"/>
            <a:ext cx="747117" cy="1090613"/>
          </a:xfrm>
          <a:prstGeom prst="roundRect">
            <a:avLst>
              <a:gd name="adj" fmla="val 6828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5882402" y="5369480"/>
            <a:ext cx="280154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6586537" y="5186005"/>
            <a:ext cx="2451497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Questionnaire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6586537" y="5604391"/>
            <a:ext cx="6857167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Vue tabulaire des 20 questions (non-administrable).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hape 16"/>
          <p:cNvSpPr/>
          <p:nvPr/>
        </p:nvSpPr>
        <p:spPr>
          <a:xfrm>
            <a:off x="5629870" y="6299478"/>
            <a:ext cx="7836694" cy="1136333"/>
          </a:xfrm>
          <a:prstGeom prst="roundRect">
            <a:avLst>
              <a:gd name="adj" fmla="val 6904"/>
            </a:avLst>
          </a:prstGeom>
          <a:noFill/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5652730" y="6322338"/>
            <a:ext cx="747117" cy="1090613"/>
          </a:xfrm>
          <a:prstGeom prst="roundRect">
            <a:avLst>
              <a:gd name="adj" fmla="val 6828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5882402" y="6692503"/>
            <a:ext cx="280154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4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6586537" y="6509028"/>
            <a:ext cx="2451497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Réponses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6586537" y="6927413"/>
            <a:ext cx="6857167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Affichage de toutes les réponses de chaque sondé, regroupées par tableaux.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2435096-4932-91D9-B929-C0F6BDFE69C7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Image 29">
            <a:extLst>
              <a:ext uri="{FF2B5EF4-FFF2-40B4-BE49-F238E27FC236}">
                <a16:creationId xmlns:a16="http://schemas.microsoft.com/office/drawing/2014/main" id="{F204785E-5876-FAC7-105C-9BEB1FE01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356100" cy="82369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38E113E4-311F-1AB4-20B3-7C9D643AC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4744701" cy="26740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545" y="3408521"/>
            <a:ext cx="13143309" cy="13942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Notre Engagement pour un Code Robuste et Maintenable</a:t>
            </a:r>
            <a:endParaRPr lang="en-US" sz="4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43545" y="5333762"/>
            <a:ext cx="278856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Qualité du Code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43545" y="5894665"/>
            <a:ext cx="631245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Conventions de nommage respectées.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43545" y="6308765"/>
            <a:ext cx="631245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Commentaires détaillés pour fonctions, méthodes, classes.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43545" y="6722864"/>
            <a:ext cx="63124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Utilisation des services Laravel : Validation, ORM Eloquent, Migrations &amp; Seeders.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82019" y="5333762"/>
            <a:ext cx="283106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Documentation Claire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82019" y="5894665"/>
            <a:ext cx="631245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Front-end :</a:t>
            </a:r>
            <a:r>
              <a:rPr lang="en-US" sz="16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Détails sur les composants et librairies tierces.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82019" y="6308765"/>
            <a:ext cx="63124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Back-end :</a:t>
            </a:r>
            <a:r>
              <a:rPr lang="en-US" sz="16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Rôle et paramètres des fonctions/méthodes/classes, structure des tables.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B4FA8C-98F2-B743-2994-40B2E56EE6FC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487" y="1961000"/>
            <a:ext cx="13341426" cy="56186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20000" b="1" dirty="0">
                <a:solidFill>
                  <a:srgbClr val="007EBD"/>
                </a:solidFill>
                <a:latin typeface="Edwardian Script ITC" panose="030303020407070D0804" pitchFamily="66" charset="0"/>
                <a:ea typeface="Petrona Bold" pitchFamily="34" charset="-122"/>
                <a:cs typeface="Times New Roman" panose="02020603050405020304" pitchFamily="18" charset="0"/>
              </a:rPr>
              <a:t>Merci pour </a:t>
            </a:r>
          </a:p>
          <a:p>
            <a:pPr marL="0" indent="0" algn="ctr">
              <a:lnSpc>
                <a:spcPts val="5850"/>
              </a:lnSpc>
              <a:buNone/>
            </a:pPr>
            <a:endParaRPr lang="en-US" sz="20000" b="1" dirty="0">
              <a:solidFill>
                <a:srgbClr val="007EBD"/>
              </a:solidFill>
              <a:latin typeface="Edwardian Script ITC" panose="030303020407070D0804" pitchFamily="66" charset="0"/>
              <a:ea typeface="Petrona Bold" pitchFamily="34" charset="-122"/>
              <a:cs typeface="Times New Roman" panose="02020603050405020304" pitchFamily="18" charset="0"/>
            </a:endParaRPr>
          </a:p>
          <a:p>
            <a:pPr marL="0" indent="0" algn="ctr">
              <a:lnSpc>
                <a:spcPts val="5850"/>
              </a:lnSpc>
              <a:buNone/>
            </a:pPr>
            <a:endParaRPr lang="en-US" sz="20000" b="1" dirty="0">
              <a:solidFill>
                <a:srgbClr val="007EBD"/>
              </a:solidFill>
              <a:latin typeface="Edwardian Script ITC" panose="030303020407070D0804" pitchFamily="66" charset="0"/>
              <a:ea typeface="Petrona Bold" pitchFamily="34" charset="-122"/>
              <a:cs typeface="Times New Roman" panose="02020603050405020304" pitchFamily="18" charset="0"/>
            </a:endParaRPr>
          </a:p>
          <a:p>
            <a:pPr marL="0" indent="0" algn="ctr">
              <a:lnSpc>
                <a:spcPts val="5850"/>
              </a:lnSpc>
              <a:buNone/>
            </a:pPr>
            <a:r>
              <a:rPr lang="en-US" sz="20000" b="1" dirty="0" err="1">
                <a:solidFill>
                  <a:srgbClr val="007EBD"/>
                </a:solidFill>
                <a:latin typeface="Edwardian Script ITC" panose="030303020407070D0804" pitchFamily="66" charset="0"/>
                <a:ea typeface="Petrona Bold" pitchFamily="34" charset="-122"/>
                <a:cs typeface="Times New Roman" panose="02020603050405020304" pitchFamily="18" charset="0"/>
              </a:rPr>
              <a:t>Votre</a:t>
            </a:r>
            <a:r>
              <a:rPr lang="en-US" sz="20000" b="1" dirty="0">
                <a:solidFill>
                  <a:srgbClr val="007EBD"/>
                </a:solidFill>
                <a:latin typeface="Edwardian Script ITC" panose="030303020407070D0804" pitchFamily="66" charset="0"/>
                <a:ea typeface="Petrona Bold" pitchFamily="34" charset="-122"/>
                <a:cs typeface="Times New Roman" panose="02020603050405020304" pitchFamily="18" charset="0"/>
              </a:rPr>
              <a:t> </a:t>
            </a:r>
            <a:r>
              <a:rPr lang="fr-FR" sz="20000" b="1" dirty="0">
                <a:solidFill>
                  <a:srgbClr val="007EBD"/>
                </a:solidFill>
                <a:latin typeface="Edwardian Script ITC" panose="030303020407070D0804" pitchFamily="66" charset="0"/>
                <a:ea typeface="Petrona Bold" pitchFamily="34" charset="-122"/>
                <a:cs typeface="Times New Roman" panose="02020603050405020304" pitchFamily="18" charset="0"/>
              </a:rPr>
              <a:t>attention </a:t>
            </a:r>
            <a:endParaRPr lang="en-US" sz="20000" dirty="0">
              <a:solidFill>
                <a:srgbClr val="007EBD"/>
              </a:solidFill>
              <a:latin typeface="Edwardian Script ITC" panose="030303020407070D0804" pitchFamily="66" charset="0"/>
              <a:cs typeface="Times New Roman" panose="020206030504050203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FE631E8-45D9-4ACE-82A7-47DCB9239CFE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29070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Comprendre le Besoin de Bigscreen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18456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Qui est Bigscreen ?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783449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Entreprise développant une application de réalité virtuelle (VR).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951452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Permet de regarder films, séries, jeux sur écran géant virtuel, seul ou à plusieurs.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4856321" y="318456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Leur objectif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856321" y="3783449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Collecter des informations auprès des utilisateurs actuels.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6321" y="4951452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Préparer la prochaine version de leur application VR.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3790" y="637460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Notre mission : Conception et réalisation d'un sondage utilisateur complet et sécurisé, avec des interfaces publique et privée.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1301"/>
            <a:ext cx="1168300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Les Fondations Techniques de Notre Projet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192536"/>
            <a:ext cx="329553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Back-end (Côté Serveur)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79142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Laravel :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Framework PHP robuste pour l'architecture MVC, la gestion de base de données et la sécurité.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5965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MySQL :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Base de données relationnelle fiable et performante.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14931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Github :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Pour le versionning, la collaboration et les revues de code.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1" y="2192536"/>
            <a:ext cx="315991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Front-end (Côté Client)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279142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Axios :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Pour </a:t>
            </a:r>
            <a:r>
              <a:rPr lang="en-US" sz="175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une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flexibilité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dans la consummation des </a:t>
            </a:r>
            <a:r>
              <a:rPr lang="en-US" sz="175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api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RESTFUL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99521" y="35965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Vue.js :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polyvalent qui peut être adopté progressivement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93789" y="54888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Synthèse : Des choix technologiques </a:t>
            </a:r>
            <a:r>
              <a:rPr lang="en-US" sz="175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éprouvés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pour la conception du projet.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A42EDB6-CC88-DF6F-E97D-AE634E931140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7">
            <a:extLst>
              <a:ext uri="{FF2B5EF4-FFF2-40B4-BE49-F238E27FC236}">
                <a16:creationId xmlns:a16="http://schemas.microsoft.com/office/drawing/2014/main" id="{D6699D9E-A6BD-0CBE-E2E4-CC9822D97E23}"/>
              </a:ext>
            </a:extLst>
          </p:cNvPr>
          <p:cNvSpPr/>
          <p:nvPr/>
        </p:nvSpPr>
        <p:spPr>
          <a:xfrm>
            <a:off x="7591901" y="44016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ApexCharts</a:t>
            </a: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: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bibliothèque de graphiques JavaScript moderne qui vous permet de créer des visualisations interactives pour les applications web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554754D1-AD9F-F46A-931E-121648195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6078442"/>
            <a:ext cx="1526963" cy="152696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D8B3EE8E-7B79-A5F4-7A82-D2BE83DFB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662" y="6078442"/>
            <a:ext cx="1526963" cy="1526963"/>
          </a:xfrm>
          <a:prstGeom prst="rect">
            <a:avLst/>
          </a:prstGeom>
        </p:spPr>
      </p:pic>
      <p:sp>
        <p:nvSpPr>
          <p:cNvPr id="22" name="Text 7">
            <a:extLst>
              <a:ext uri="{FF2B5EF4-FFF2-40B4-BE49-F238E27FC236}">
                <a16:creationId xmlns:a16="http://schemas.microsoft.com/office/drawing/2014/main" id="{556130BD-EB49-1832-2380-69F7AEF05914}"/>
              </a:ext>
            </a:extLst>
          </p:cNvPr>
          <p:cNvSpPr/>
          <p:nvPr/>
        </p:nvSpPr>
        <p:spPr>
          <a:xfrm>
            <a:off x="1066119" y="7605405"/>
            <a:ext cx="806750" cy="231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r>
              <a:rPr lang="fr-FR" sz="1750" b="1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Laravel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7">
            <a:extLst>
              <a:ext uri="{FF2B5EF4-FFF2-40B4-BE49-F238E27FC236}">
                <a16:creationId xmlns:a16="http://schemas.microsoft.com/office/drawing/2014/main" id="{ECCC5226-F4B6-C1B4-1CE7-29B7AC7A9E3D}"/>
              </a:ext>
            </a:extLst>
          </p:cNvPr>
          <p:cNvSpPr/>
          <p:nvPr/>
        </p:nvSpPr>
        <p:spPr>
          <a:xfrm>
            <a:off x="3685946" y="7605405"/>
            <a:ext cx="806750" cy="231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r>
              <a:rPr lang="fr-FR" sz="17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MySQL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406800DB-35F5-10F6-3856-B6A8D7622B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1536" y="6078442"/>
            <a:ext cx="1526963" cy="1526963"/>
          </a:xfrm>
          <a:prstGeom prst="rect">
            <a:avLst/>
          </a:prstGeom>
        </p:spPr>
      </p:pic>
      <p:sp>
        <p:nvSpPr>
          <p:cNvPr id="26" name="Text 7">
            <a:extLst>
              <a:ext uri="{FF2B5EF4-FFF2-40B4-BE49-F238E27FC236}">
                <a16:creationId xmlns:a16="http://schemas.microsoft.com/office/drawing/2014/main" id="{DDF0C62B-2A83-144B-762C-74B631310F0D}"/>
              </a:ext>
            </a:extLst>
          </p:cNvPr>
          <p:cNvSpPr/>
          <p:nvPr/>
        </p:nvSpPr>
        <p:spPr>
          <a:xfrm>
            <a:off x="5902398" y="7615808"/>
            <a:ext cx="806750" cy="231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r>
              <a:rPr lang="fr-FR" sz="17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GitHub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5A145A9-A44B-A9E3-7803-51175ABA33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1901" y="6578390"/>
            <a:ext cx="2077097" cy="527065"/>
          </a:xfrm>
          <a:prstGeom prst="rect">
            <a:avLst/>
          </a:prstGeom>
        </p:spPr>
      </p:pic>
      <p:sp>
        <p:nvSpPr>
          <p:cNvPr id="31" name="Text 7">
            <a:extLst>
              <a:ext uri="{FF2B5EF4-FFF2-40B4-BE49-F238E27FC236}">
                <a16:creationId xmlns:a16="http://schemas.microsoft.com/office/drawing/2014/main" id="{E24C7450-27D5-2314-C9B3-54014D96BF73}"/>
              </a:ext>
            </a:extLst>
          </p:cNvPr>
          <p:cNvSpPr/>
          <p:nvPr/>
        </p:nvSpPr>
        <p:spPr>
          <a:xfrm>
            <a:off x="8227074" y="7605404"/>
            <a:ext cx="806750" cy="231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r>
              <a:rPr lang="fr-FR" sz="175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Axios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9ABC6769-C2A6-CD68-5EC0-E4D2432317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06709" y="6159340"/>
            <a:ext cx="1440167" cy="1440167"/>
          </a:xfrm>
          <a:prstGeom prst="rect">
            <a:avLst/>
          </a:prstGeom>
        </p:spPr>
      </p:pic>
      <p:sp>
        <p:nvSpPr>
          <p:cNvPr id="34" name="Text 7">
            <a:extLst>
              <a:ext uri="{FF2B5EF4-FFF2-40B4-BE49-F238E27FC236}">
                <a16:creationId xmlns:a16="http://schemas.microsoft.com/office/drawing/2014/main" id="{97800642-1A03-059B-C50B-3E53CA6D78EA}"/>
              </a:ext>
            </a:extLst>
          </p:cNvPr>
          <p:cNvSpPr/>
          <p:nvPr/>
        </p:nvSpPr>
        <p:spPr>
          <a:xfrm>
            <a:off x="10860106" y="7605404"/>
            <a:ext cx="806750" cy="231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r>
              <a:rPr lang="fr-FR" sz="1750" b="1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VueJS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668853D5-EB1E-DD74-2A90-B8D997C583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57828" y="6280770"/>
            <a:ext cx="1378920" cy="1197305"/>
          </a:xfrm>
          <a:prstGeom prst="rect">
            <a:avLst/>
          </a:prstGeom>
        </p:spPr>
      </p:pic>
      <p:sp>
        <p:nvSpPr>
          <p:cNvPr id="37" name="Text 7">
            <a:extLst>
              <a:ext uri="{FF2B5EF4-FFF2-40B4-BE49-F238E27FC236}">
                <a16:creationId xmlns:a16="http://schemas.microsoft.com/office/drawing/2014/main" id="{E87FA992-BA7F-6F25-A7E8-847D4B533642}"/>
              </a:ext>
            </a:extLst>
          </p:cNvPr>
          <p:cNvSpPr/>
          <p:nvPr/>
        </p:nvSpPr>
        <p:spPr>
          <a:xfrm>
            <a:off x="12855431" y="7594797"/>
            <a:ext cx="1378920" cy="191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r>
              <a:rPr lang="fr-FR" sz="1750" b="1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ApexCharts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C8446D-9556-AAE5-6996-2BB12AA1C3C4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4B6336C9-3A88-1C57-0837-59186AB68864}"/>
              </a:ext>
            </a:extLst>
          </p:cNvPr>
          <p:cNvSpPr/>
          <p:nvPr/>
        </p:nvSpPr>
        <p:spPr>
          <a:xfrm>
            <a:off x="793790" y="881301"/>
            <a:ext cx="1168300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Les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Logiciels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utilisés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au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cours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du projet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D43C837-99AE-368F-B3E6-EC35A7079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203372"/>
            <a:ext cx="2337031" cy="233703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65383C2-D84C-3583-D20A-F999EE629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1778" y="2268459"/>
            <a:ext cx="2206855" cy="220685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5A163AA-967C-69FD-5097-9207826059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784" y="2203372"/>
            <a:ext cx="2337031" cy="233703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952D75A-BF78-0B92-1436-534F9F771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0752" y="5011267"/>
            <a:ext cx="2337032" cy="233703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74C3C0E-F165-9327-3021-A74B7AB2D6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4746" y="5011267"/>
            <a:ext cx="2337032" cy="2337032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81B6B4A5-01C6-BB62-2446-18D2B60C295A}"/>
              </a:ext>
            </a:extLst>
          </p:cNvPr>
          <p:cNvSpPr txBox="1"/>
          <p:nvPr/>
        </p:nvSpPr>
        <p:spPr>
          <a:xfrm>
            <a:off x="899177" y="4540403"/>
            <a:ext cx="2126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FD9A8AE4-D086-322E-9BDC-EF570ACC3DF4}"/>
              </a:ext>
            </a:extLst>
          </p:cNvPr>
          <p:cNvSpPr txBox="1"/>
          <p:nvPr/>
        </p:nvSpPr>
        <p:spPr>
          <a:xfrm>
            <a:off x="6093171" y="4541857"/>
            <a:ext cx="2126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46DAE4E-FA18-4668-C8A7-80A454A06B4A}"/>
              </a:ext>
            </a:extLst>
          </p:cNvPr>
          <p:cNvSpPr txBox="1"/>
          <p:nvPr/>
        </p:nvSpPr>
        <p:spPr>
          <a:xfrm>
            <a:off x="11217967" y="4541857"/>
            <a:ext cx="2126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Chrome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C4AF85A-E9F7-D90F-C511-4BBCFC4D29EC}"/>
              </a:ext>
            </a:extLst>
          </p:cNvPr>
          <p:cNvSpPr txBox="1"/>
          <p:nvPr/>
        </p:nvSpPr>
        <p:spPr>
          <a:xfrm>
            <a:off x="8950134" y="7354945"/>
            <a:ext cx="2126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Adobe Illustrator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C3B6707-1D15-521C-C355-8B45002707F0}"/>
              </a:ext>
            </a:extLst>
          </p:cNvPr>
          <p:cNvSpPr txBox="1"/>
          <p:nvPr/>
        </p:nvSpPr>
        <p:spPr>
          <a:xfrm>
            <a:off x="3756140" y="7348299"/>
            <a:ext cx="2126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</a:t>
            </a:r>
            <a:r>
              <a:rPr lang="fr-F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Paradigm</a:t>
            </a:r>
            <a:endParaRPr lang="fr-F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605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517FA90-A364-3840-AA03-E4A5B0439910}"/>
              </a:ext>
            </a:extLst>
          </p:cNvPr>
          <p:cNvSpPr/>
          <p:nvPr/>
        </p:nvSpPr>
        <p:spPr>
          <a:xfrm>
            <a:off x="793790" y="881301"/>
            <a:ext cx="652141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Outils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de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développement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3FB8BD-698D-0182-B3FB-1036EDAA5BEE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F9536270-F2B9-2193-5615-72DCDD0825E2}"/>
              </a:ext>
            </a:extLst>
          </p:cNvPr>
          <p:cNvSpPr/>
          <p:nvPr/>
        </p:nvSpPr>
        <p:spPr>
          <a:xfrm>
            <a:off x="793790" y="19761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Postman :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Plateforme qui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facilite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le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développement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et le test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d’Api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efficace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pour verifier les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différentes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requètes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A3412310-D3B7-0156-44E0-B2CF117F718A}"/>
              </a:ext>
            </a:extLst>
          </p:cNvPr>
          <p:cNvSpPr/>
          <p:nvPr/>
        </p:nvSpPr>
        <p:spPr>
          <a:xfrm>
            <a:off x="7591903" y="197617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Laragon</a:t>
            </a: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: 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Environnement de </a:t>
            </a:r>
            <a:r>
              <a:rPr lang="fr-FR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développement local, pratique pour tester les projets avant de les mettre en ligne.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CECB253-F45D-6959-F405-2C5FA12BD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5712" y="4280827"/>
            <a:ext cx="2357093" cy="197260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04F7672-8068-561C-F694-36417CD20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7597" y="4207107"/>
            <a:ext cx="2357093" cy="212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112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50DDE0-579C-0F64-AB2D-E63E3158AFEE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BCD47D3-9AA8-2CEB-E649-159C0F3A72A2}"/>
              </a:ext>
            </a:extLst>
          </p:cNvPr>
          <p:cNvSpPr/>
          <p:nvPr/>
        </p:nvSpPr>
        <p:spPr>
          <a:xfrm>
            <a:off x="793790" y="881301"/>
            <a:ext cx="652141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Service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en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ligne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utilisé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94D07DA-127F-7B05-2DE0-26CFBE8E7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061620"/>
            <a:ext cx="1874260" cy="187426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7DF0BB0-3011-3B57-0454-818CFA7A4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330" y="2738386"/>
            <a:ext cx="2101958" cy="5207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1D27D5B-B0F2-F22C-0FB3-F94237759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6568" y="2061619"/>
            <a:ext cx="1874260" cy="187426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A999A05-0275-B44E-30DA-EDE0CD63E7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59108" y="2061619"/>
            <a:ext cx="1874260" cy="187426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95AADF7C-361C-234D-71D7-248489E4E3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755457"/>
            <a:ext cx="2082763" cy="74487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F30FADB4-D099-EC46-7E33-E349B5D6EF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5525" y="4787969"/>
            <a:ext cx="2082763" cy="208276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1F815225-1762-0486-0328-BAE46E7AF1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46568" y="4851234"/>
            <a:ext cx="2082763" cy="180844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208DCCB5-76CC-1992-B7F0-A58045C18F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903578" y="5550533"/>
            <a:ext cx="2933032" cy="744259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23227AA4-1806-F02F-D7CC-AB9D8F51548B}"/>
              </a:ext>
            </a:extLst>
          </p:cNvPr>
          <p:cNvSpPr txBox="1"/>
          <p:nvPr/>
        </p:nvSpPr>
        <p:spPr>
          <a:xfrm>
            <a:off x="793790" y="4114800"/>
            <a:ext cx="1874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70461CB5-2069-1E2C-398C-E16E90A44C11}"/>
              </a:ext>
            </a:extLst>
          </p:cNvPr>
          <p:cNvSpPr txBox="1"/>
          <p:nvPr/>
        </p:nvSpPr>
        <p:spPr>
          <a:xfrm>
            <a:off x="4320179" y="4114799"/>
            <a:ext cx="1874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bigscreen</a:t>
            </a:r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A45487A4-2074-8552-1C26-81283144434C}"/>
              </a:ext>
            </a:extLst>
          </p:cNvPr>
          <p:cNvSpPr txBox="1"/>
          <p:nvPr/>
        </p:nvSpPr>
        <p:spPr>
          <a:xfrm>
            <a:off x="7846568" y="4114798"/>
            <a:ext cx="1874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VueJS</a:t>
            </a:r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9216A438-9A26-F8A8-1165-65B37E97944D}"/>
              </a:ext>
            </a:extLst>
          </p:cNvPr>
          <p:cNvSpPr txBox="1"/>
          <p:nvPr/>
        </p:nvSpPr>
        <p:spPr>
          <a:xfrm>
            <a:off x="11259108" y="4114798"/>
            <a:ext cx="1874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Laravel</a:t>
            </a:r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AB102D4-60F4-11BA-5795-4FB6CE291650}"/>
              </a:ext>
            </a:extLst>
          </p:cNvPr>
          <p:cNvSpPr txBox="1"/>
          <p:nvPr/>
        </p:nvSpPr>
        <p:spPr>
          <a:xfrm>
            <a:off x="11432964" y="6870732"/>
            <a:ext cx="1874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Axios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847EB91C-1D4F-E55C-50D5-AD0921BE4C40}"/>
              </a:ext>
            </a:extLst>
          </p:cNvPr>
          <p:cNvSpPr txBox="1"/>
          <p:nvPr/>
        </p:nvSpPr>
        <p:spPr>
          <a:xfrm>
            <a:off x="7950819" y="6870732"/>
            <a:ext cx="1874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ApexCharts</a:t>
            </a:r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046A0506-5EBD-BDF7-6CB5-8F5EEE21CAD4}"/>
              </a:ext>
            </a:extLst>
          </p:cNvPr>
          <p:cNvSpPr txBox="1"/>
          <p:nvPr/>
        </p:nvSpPr>
        <p:spPr>
          <a:xfrm>
            <a:off x="4468674" y="6866939"/>
            <a:ext cx="1874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Jira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C68EE1E5-367F-F27D-B069-90279461421F}"/>
              </a:ext>
            </a:extLst>
          </p:cNvPr>
          <p:cNvSpPr txBox="1"/>
          <p:nvPr/>
        </p:nvSpPr>
        <p:spPr>
          <a:xfrm>
            <a:off x="909410" y="6871824"/>
            <a:ext cx="2186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MermaidChart</a:t>
            </a:r>
            <a:endParaRPr lang="fr-F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064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77C1DB5-6CD9-2CD7-37C7-E77D01018E22}"/>
              </a:ext>
            </a:extLst>
          </p:cNvPr>
          <p:cNvSpPr/>
          <p:nvPr/>
        </p:nvSpPr>
        <p:spPr>
          <a:xfrm>
            <a:off x="793790" y="881301"/>
            <a:ext cx="10300196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Evaluation du temps de </a:t>
            </a:r>
            <a:r>
              <a:rPr lang="fr-FR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travail avec Jira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8A13DE-452D-99FB-457D-16D4981A35A0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3D74C02-0E74-3226-4A08-C45D46751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02525"/>
            <a:ext cx="14630400" cy="5927075"/>
          </a:xfrm>
          <a:prstGeom prst="rect">
            <a:avLst/>
          </a:prstGeom>
          <a:ln>
            <a:noFill/>
          </a:ln>
        </p:spPr>
      </p:pic>
      <p:sp>
        <p:nvSpPr>
          <p:cNvPr id="6" name="Text 2">
            <a:extLst>
              <a:ext uri="{FF2B5EF4-FFF2-40B4-BE49-F238E27FC236}">
                <a16:creationId xmlns:a16="http://schemas.microsoft.com/office/drawing/2014/main" id="{9FC4300A-9EA3-2E22-C983-5821DB9DEE59}"/>
              </a:ext>
            </a:extLst>
          </p:cNvPr>
          <p:cNvSpPr/>
          <p:nvPr/>
        </p:nvSpPr>
        <p:spPr>
          <a:xfrm>
            <a:off x="1245481" y="1711767"/>
            <a:ext cx="12492553" cy="390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Jira :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Outil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de gestion de projet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développé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par </a:t>
            </a: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Atlassian,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permet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de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planifier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des sprints &amp; </a:t>
            </a:r>
            <a:r>
              <a:rPr lang="en-US" sz="2000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visualiser</a:t>
            </a:r>
            <a:r>
              <a:rPr lang="en-US" sz="20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les backlogs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892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E30AB58-C9B2-6059-A9C1-7FE5519C7187}"/>
              </a:ext>
            </a:extLst>
          </p:cNvPr>
          <p:cNvSpPr/>
          <p:nvPr/>
        </p:nvSpPr>
        <p:spPr>
          <a:xfrm>
            <a:off x="793790" y="363261"/>
            <a:ext cx="10300196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fr-FR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Liste Fonctionnelle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10E3A6-7B18-30A1-E6A5-9197F0038851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67469EEB-831E-F346-2671-079F3A5CE5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905556"/>
              </p:ext>
            </p:extLst>
          </p:nvPr>
        </p:nvGraphicFramePr>
        <p:xfrm>
          <a:off x="793790" y="1176350"/>
          <a:ext cx="13384917" cy="6808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639">
                  <a:extLst>
                    <a:ext uri="{9D8B030D-6E8A-4147-A177-3AD203B41FA5}">
                      <a16:colId xmlns:a16="http://schemas.microsoft.com/office/drawing/2014/main" val="1707398259"/>
                    </a:ext>
                  </a:extLst>
                </a:gridCol>
                <a:gridCol w="4461639">
                  <a:extLst>
                    <a:ext uri="{9D8B030D-6E8A-4147-A177-3AD203B41FA5}">
                      <a16:colId xmlns:a16="http://schemas.microsoft.com/office/drawing/2014/main" val="975560206"/>
                    </a:ext>
                  </a:extLst>
                </a:gridCol>
                <a:gridCol w="4461639">
                  <a:extLst>
                    <a:ext uri="{9D8B030D-6E8A-4147-A177-3AD203B41FA5}">
                      <a16:colId xmlns:a16="http://schemas.microsoft.com/office/drawing/2014/main" val="2452558103"/>
                    </a:ext>
                  </a:extLst>
                </a:gridCol>
              </a:tblGrid>
              <a:tr h="586262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</a:pPr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</a:pPr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Fonctionnalités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</a:pPr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33025"/>
                  </a:ext>
                </a:extLst>
              </a:tr>
              <a:tr h="1430161"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Page Sondage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800100" lvl="1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Affichage et types des questions</a:t>
                      </a:r>
                    </a:p>
                    <a:p>
                      <a:pPr marL="800100" lvl="1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Validation obligatoire (Validation mail Q1)</a:t>
                      </a:r>
                    </a:p>
                    <a:p>
                      <a:pPr marL="800100" lvl="1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Message de fin et url unique</a:t>
                      </a:r>
                    </a:p>
                    <a:p>
                      <a:pPr marL="800100" lvl="1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lang="fr-FR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4173776"/>
                  </a:ext>
                </a:extLst>
              </a:tr>
              <a:tr h="755722"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Page</a:t>
                      </a:r>
                      <a:r>
                        <a:rPr lang="fr-FR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Réponse</a:t>
                      </a:r>
                      <a:endParaRPr lang="fr-FR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Affichage question et réponse</a:t>
                      </a:r>
                    </a:p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Sécurité URL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771518"/>
                  </a:ext>
                </a:extLst>
              </a:tr>
              <a:tr h="755722"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Page Login (Administration)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Vérification des identifiants administrateurs</a:t>
                      </a:r>
                    </a:p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Redirection après login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0062046"/>
                  </a:ext>
                </a:extLst>
              </a:tr>
              <a:tr h="755722"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Page d’accueil (Administration)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Statistiques</a:t>
                      </a:r>
                    </a:p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Graphique Pie Chart</a:t>
                      </a:r>
                    </a:p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Graphique Radar Chart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009491"/>
                  </a:ext>
                </a:extLst>
              </a:tr>
              <a:tr h="755722"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Page Questionnaire (Administration)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Tableau des 20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8214733"/>
                  </a:ext>
                </a:extLst>
              </a:tr>
              <a:tr h="755722"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Page Réponses (Tableaux) (Administration)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Affichage des réponses utilisateurs dans des tableaux (3 tableaux par page)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8709931"/>
                  </a:ext>
                </a:extLst>
              </a:tr>
              <a:tr h="755722"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Administration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742950" lvl="1" indent="-2857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Mise en page générale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fr-F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3999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1228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21882A67-7B47-B3DB-9699-0E88F0C21B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5281141"/>
              </p:ext>
            </p:extLst>
          </p:nvPr>
        </p:nvGraphicFramePr>
        <p:xfrm>
          <a:off x="793790" y="2013632"/>
          <a:ext cx="13307800" cy="52498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3900">
                  <a:extLst>
                    <a:ext uri="{9D8B030D-6E8A-4147-A177-3AD203B41FA5}">
                      <a16:colId xmlns:a16="http://schemas.microsoft.com/office/drawing/2014/main" val="515235531"/>
                    </a:ext>
                  </a:extLst>
                </a:gridCol>
                <a:gridCol w="6653900">
                  <a:extLst>
                    <a:ext uri="{9D8B030D-6E8A-4147-A177-3AD203B41FA5}">
                      <a16:colId xmlns:a16="http://schemas.microsoft.com/office/drawing/2014/main" val="6797033"/>
                    </a:ext>
                  </a:extLst>
                </a:gridCol>
              </a:tblGrid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Normes imposées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227316"/>
                  </a:ext>
                </a:extLst>
              </a:tr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Conformité nommage </a:t>
                      </a:r>
                      <a:r>
                        <a:rPr lang="fr-FR" sz="1800" b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camelCase</a:t>
                      </a:r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fr-FR" sz="1800" b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PascalCase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9740805"/>
                  </a:ext>
                </a:extLst>
              </a:tr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Commentaires sur méthodes/propriétés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778926"/>
                  </a:ext>
                </a:extLst>
              </a:tr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Utilisation service validation </a:t>
                      </a:r>
                      <a:r>
                        <a:rPr lang="fr-FR" sz="1800" b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Laravel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0793887"/>
                  </a:ext>
                </a:extLst>
              </a:tr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Utilisation ORM Eloquent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0287126"/>
                  </a:ext>
                </a:extLst>
              </a:tr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Migrations et Seeders en place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833080"/>
                  </a:ext>
                </a:extLst>
              </a:tr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1800" b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Commits</a:t>
                      </a:r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réguliers sur </a:t>
                      </a:r>
                      <a:r>
                        <a:rPr lang="fr-FR" sz="1800" b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768396"/>
                  </a:ext>
                </a:extLst>
              </a:tr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Travail sur front, back et documents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6308344"/>
                  </a:ext>
                </a:extLst>
              </a:tr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Gestion des dépendances (composer, </a:t>
                      </a:r>
                      <a:r>
                        <a:rPr lang="fr-FR" sz="1800" b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npm</a:t>
                      </a:r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5459601"/>
                  </a:ext>
                </a:extLst>
              </a:tr>
              <a:tr h="524985">
                <a:tc>
                  <a:txBody>
                    <a:bodyPr/>
                    <a:lstStyle/>
                    <a:p>
                      <a:pPr lvl="1"/>
                      <a:r>
                        <a:rPr lang="fr-FR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Qualité du code (bonnes pratiques, indentation)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Opérationnel</a:t>
                      </a:r>
                      <a:endParaRPr lang="fr-FR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5088189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09ECA110-91EE-AE3A-CB25-B030376BB767}"/>
              </a:ext>
            </a:extLst>
          </p:cNvPr>
          <p:cNvSpPr/>
          <p:nvPr/>
        </p:nvSpPr>
        <p:spPr>
          <a:xfrm>
            <a:off x="12636347" y="7722823"/>
            <a:ext cx="1994053" cy="417091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F3992014-E761-B006-4C02-64160006E89E}"/>
              </a:ext>
            </a:extLst>
          </p:cNvPr>
          <p:cNvSpPr/>
          <p:nvPr/>
        </p:nvSpPr>
        <p:spPr>
          <a:xfrm>
            <a:off x="793789" y="881301"/>
            <a:ext cx="781038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Contraintes</a:t>
            </a: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de </a:t>
            </a:r>
            <a:r>
              <a:rPr lang="en-US" sz="4650" b="1" dirty="0" err="1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développement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570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861</Words>
  <Application>Microsoft Office PowerPoint</Application>
  <PresentationFormat>Personnalisé</PresentationFormat>
  <Paragraphs>169</Paragraphs>
  <Slides>19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3" baseType="lpstr">
      <vt:lpstr>Edwardian Script ITC</vt:lpstr>
      <vt:lpstr>Arial</vt:lpstr>
      <vt:lpstr>Times New Roman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André N'DJAMBE</cp:lastModifiedBy>
  <cp:revision>31</cp:revision>
  <dcterms:created xsi:type="dcterms:W3CDTF">2025-07-15T23:51:17Z</dcterms:created>
  <dcterms:modified xsi:type="dcterms:W3CDTF">2025-07-22T12:32:48Z</dcterms:modified>
</cp:coreProperties>
</file>